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E5C"/>
    <a:srgbClr val="84A8B0"/>
    <a:srgbClr val="84AAB5"/>
    <a:srgbClr val="004F71"/>
    <a:srgbClr val="376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ene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970" y="832239"/>
            <a:ext cx="4525107" cy="281871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891324" y="3868616"/>
            <a:ext cx="65834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Gill Sans MT" panose="020B0502020104020203" pitchFamily="34" charset="0"/>
              </a:rPr>
              <a:t>A</a:t>
            </a:r>
            <a:r>
              <a:rPr lang="en-GB" baseline="0" dirty="0" smtClean="0">
                <a:latin typeface="Gill Sans MT" panose="020B0502020104020203" pitchFamily="34" charset="0"/>
              </a:rPr>
              <a:t> Multi-Academy Trust where: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latin typeface="Gill Sans MT" panose="020B0502020104020203" pitchFamily="34" charset="0"/>
              </a:rPr>
              <a:t>Every parent would want their child educated;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latin typeface="Gill Sans MT" panose="020B0502020104020203" pitchFamily="34" charset="0"/>
              </a:rPr>
              <a:t>Every school sector employee would want to work;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latin typeface="Gill Sans MT" panose="020B0502020104020203" pitchFamily="34" charset="0"/>
              </a:rPr>
              <a:t>Children of all abilities and backgrounds flourish;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latin typeface="Gill Sans MT" panose="020B0502020104020203" pitchFamily="34" charset="0"/>
              </a:rPr>
              <a:t>All look to for good practice and innovation;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latin typeface="Gill Sans MT" panose="020B0502020104020203" pitchFamily="34" charset="0"/>
              </a:rPr>
              <a:t>Vulnerable educational institutions look for support;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latin typeface="Gill Sans MT" panose="020B0502020104020203" pitchFamily="34" charset="0"/>
              </a:rPr>
              <a:t>The gospel is preached at all times; where necessary, using words.</a:t>
            </a:r>
          </a:p>
          <a:p>
            <a:endParaRPr lang="en-GB" baseline="0" dirty="0" smtClean="0">
              <a:latin typeface="Gill Sans MT" panose="020B0502020104020203" pitchFamily="34" charset="0"/>
            </a:endParaRPr>
          </a:p>
          <a:p>
            <a:endParaRPr lang="en-GB" baseline="0" dirty="0" smtClean="0">
              <a:latin typeface="Gill Sans MT" panose="020B0502020104020203" pitchFamily="34" charset="0"/>
            </a:endParaRPr>
          </a:p>
          <a:p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6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Gene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621593"/>
            <a:ext cx="4525107" cy="281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4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3777" y="607806"/>
            <a:ext cx="7125833" cy="605658"/>
          </a:xfrm>
        </p:spPr>
        <p:txBody>
          <a:bodyPr/>
          <a:lstStyle>
            <a:lvl1pPr>
              <a:defRPr>
                <a:solidFill>
                  <a:srgbClr val="033E5C"/>
                </a:solidFill>
                <a:latin typeface="Gill Sans MT" panose="020B05020201040202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93777" y="1478866"/>
            <a:ext cx="8254937" cy="4542423"/>
          </a:xfrm>
        </p:spPr>
        <p:txBody>
          <a:bodyPr/>
          <a:lstStyle>
            <a:lvl1pPr>
              <a:defRPr>
                <a:solidFill>
                  <a:srgbClr val="033E5C"/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rgbClr val="033E5C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rgbClr val="033E5C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rgbClr val="033E5C"/>
                </a:solidFill>
                <a:latin typeface="Gill Sans MT" panose="020B0502020104020203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421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72000" y="1484312"/>
            <a:ext cx="4157220" cy="4537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3777" y="607806"/>
            <a:ext cx="7125833" cy="605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93777" y="1484318"/>
            <a:ext cx="3933761" cy="45733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1031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572001" y="1484888"/>
            <a:ext cx="4176713" cy="45365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3776" y="1484889"/>
            <a:ext cx="3933762" cy="45365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777" y="607806"/>
            <a:ext cx="7125833" cy="605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02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3777" y="607806"/>
            <a:ext cx="7125833" cy="605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6"/>
          </p:nvPr>
        </p:nvSpPr>
        <p:spPr>
          <a:xfrm>
            <a:off x="493777" y="1484316"/>
            <a:ext cx="3959225" cy="45370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7"/>
          </p:nvPr>
        </p:nvSpPr>
        <p:spPr>
          <a:xfrm>
            <a:off x="4789489" y="1484316"/>
            <a:ext cx="395922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5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2635807"/>
            <a:ext cx="8229600" cy="605658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>
                <a:solidFill>
                  <a:srgbClr val="033E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1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53337"/>
            <a:ext cx="9142413" cy="4046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8" tIns="45654" rIns="91308" bIns="45654" rtlCol="0" anchor="ctr"/>
          <a:lstStyle/>
          <a:p>
            <a:pPr algn="ctr" defTabSz="913068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750186" y="6532560"/>
            <a:ext cx="1094905" cy="246088"/>
          </a:xfrm>
          <a:prstGeom prst="rect">
            <a:avLst/>
          </a:prstGeom>
          <a:noFill/>
        </p:spPr>
        <p:txBody>
          <a:bodyPr wrap="none" lIns="91308" tIns="45654" rIns="91308" bIns="45654" rtlCol="0">
            <a:spAutoFit/>
          </a:bodyPr>
          <a:lstStyle/>
          <a:p>
            <a:pPr algn="r" defTabSz="913068"/>
            <a:r>
              <a:rPr lang="en-GB" sz="1000" spc="10" dirty="0">
                <a:solidFill>
                  <a:prstClr val="white"/>
                </a:solidFill>
              </a:rPr>
              <a:t>Plymouth 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48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FEE-5E04-4B8B-A9D4-4ABD4D8360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4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53337"/>
            <a:ext cx="9142413" cy="404663"/>
          </a:xfrm>
          <a:prstGeom prst="rect">
            <a:avLst/>
          </a:prstGeom>
          <a:solidFill>
            <a:srgbClr val="033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8" tIns="45654" rIns="91308" bIns="45654" rtlCol="0" anchor="ctr"/>
          <a:lstStyle/>
          <a:p>
            <a:pPr algn="ctr" defTabSz="913068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3365" y="6532560"/>
            <a:ext cx="1191726" cy="246088"/>
          </a:xfrm>
          <a:prstGeom prst="rect">
            <a:avLst/>
          </a:prstGeom>
          <a:noFill/>
        </p:spPr>
        <p:txBody>
          <a:bodyPr wrap="none" lIns="91308" tIns="45654" rIns="91308" bIns="45654" rtlCol="0">
            <a:spAutoFit/>
          </a:bodyPr>
          <a:lstStyle/>
          <a:p>
            <a:pPr algn="r" defTabSz="913068"/>
            <a:r>
              <a:rPr lang="en-GB" sz="1000" b="1" spc="10" dirty="0">
                <a:solidFill>
                  <a:prstClr val="white"/>
                </a:solidFill>
                <a:latin typeface="Gill Sans MT" panose="020B0502020104020203" pitchFamily="34" charset="0"/>
              </a:rPr>
              <a:t>Plymouth CAST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942" y="6504790"/>
            <a:ext cx="402124" cy="301756"/>
          </a:xfrm>
          <a:prstGeom prst="rect">
            <a:avLst/>
          </a:prstGeom>
        </p:spPr>
        <p:txBody>
          <a:bodyPr vert="horz" lIns="91308" tIns="45654" rIns="91308" bIns="45654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pPr defTabSz="913068"/>
            <a:fld id="{C22618A1-DFED-413B-BF04-637AA2483EFF}" type="slidenum">
              <a:rPr lang="en-GB" smtClean="0"/>
              <a:pPr defTabSz="913068"/>
              <a:t>‹#›</a:t>
            </a:fld>
            <a:endParaRPr lang="en-GB" dirty="0"/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93777" y="607806"/>
            <a:ext cx="7125833" cy="605658"/>
          </a:xfrm>
          <a:prstGeom prst="rect">
            <a:avLst/>
          </a:prstGeom>
        </p:spPr>
        <p:txBody>
          <a:bodyPr vert="horz" wrap="square" lIns="91308" tIns="45654" rIns="91308" bIns="45654" rtlCol="0" anchor="b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93776" y="1481330"/>
            <a:ext cx="8229600" cy="4525963"/>
          </a:xfrm>
          <a:prstGeom prst="rect">
            <a:avLst/>
          </a:prstGeom>
        </p:spPr>
        <p:txBody>
          <a:bodyPr vert="horz" lIns="91308" tIns="45654" rIns="91308" bIns="4565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72400" y="533400"/>
            <a:ext cx="105842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3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l" defTabSz="913068" rtl="0" eaLnBrk="1" latinLnBrk="0" hangingPunct="1">
        <a:spcBef>
          <a:spcPct val="0"/>
        </a:spcBef>
        <a:buNone/>
        <a:defRPr sz="3200" kern="1200">
          <a:solidFill>
            <a:srgbClr val="033E5C"/>
          </a:solidFill>
          <a:latin typeface="+mj-lt"/>
          <a:ea typeface="+mj-ea"/>
          <a:cs typeface="+mj-cs"/>
        </a:defRPr>
      </a:lvl1pPr>
    </p:titleStyle>
    <p:bodyStyle>
      <a:lvl1pPr marL="0" indent="0" algn="l" defTabSz="913068" rtl="0" eaLnBrk="1" latinLnBrk="0" hangingPunct="1">
        <a:spcBef>
          <a:spcPts val="900"/>
        </a:spcBef>
        <a:buFontTx/>
        <a:buNone/>
        <a:defRPr sz="1800" b="1" kern="1200">
          <a:solidFill>
            <a:srgbClr val="033E5C"/>
          </a:solidFill>
          <a:latin typeface="+mn-lt"/>
          <a:ea typeface="+mn-ea"/>
          <a:cs typeface="+mn-cs"/>
        </a:defRPr>
      </a:lvl1pPr>
      <a:lvl2pPr marL="264727" indent="-264727" algn="l" defTabSz="913068" rtl="0" eaLnBrk="1" latinLnBrk="0" hangingPunct="1">
        <a:spcBef>
          <a:spcPts val="900"/>
        </a:spcBef>
        <a:buFont typeface="Arial" pitchFamily="34" charset="0"/>
        <a:buChar char="•"/>
        <a:defRPr sz="1800" kern="1200">
          <a:solidFill>
            <a:srgbClr val="033E5C"/>
          </a:solidFill>
          <a:latin typeface="+mn-lt"/>
          <a:ea typeface="+mn-ea"/>
          <a:cs typeface="+mn-cs"/>
        </a:defRPr>
      </a:lvl2pPr>
      <a:lvl3pPr marL="711750" indent="-264727" algn="l" defTabSz="913068" rtl="0" eaLnBrk="1" latinLnBrk="0" hangingPunct="1">
        <a:spcBef>
          <a:spcPts val="900"/>
        </a:spcBef>
        <a:buFont typeface="Arial" pitchFamily="34" charset="0"/>
        <a:buChar char="‒"/>
        <a:defRPr sz="1600" kern="1200">
          <a:solidFill>
            <a:srgbClr val="033E5C"/>
          </a:solidFill>
          <a:latin typeface="+mn-lt"/>
          <a:ea typeface="+mn-ea"/>
          <a:cs typeface="+mn-cs"/>
        </a:defRPr>
      </a:lvl3pPr>
      <a:lvl4pPr marL="985986" indent="-274238" algn="l" defTabSz="913068" rtl="0" eaLnBrk="1" latinLnBrk="0" hangingPunct="1">
        <a:spcBef>
          <a:spcPts val="900"/>
        </a:spcBef>
        <a:buFont typeface="Arial" pitchFamily="34" charset="0"/>
        <a:buChar char="–"/>
        <a:defRPr sz="1400" kern="1200">
          <a:solidFill>
            <a:srgbClr val="033E5C"/>
          </a:solidFill>
          <a:latin typeface="+mn-lt"/>
          <a:ea typeface="+mn-ea"/>
          <a:cs typeface="+mn-cs"/>
        </a:defRPr>
      </a:lvl4pPr>
      <a:lvl5pPr marL="1826136" indent="0" algn="l" defTabSz="913068" rtl="0" eaLnBrk="1" latinLnBrk="0" hangingPunct="1">
        <a:spcBef>
          <a:spcPts val="6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939" indent="-228268" algn="l" defTabSz="9130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473" indent="-228268" algn="l" defTabSz="9130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008" indent="-228268" algn="l" defTabSz="9130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542" indent="-228268" algn="l" defTabSz="9130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34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68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02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36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72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206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41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275" algn="l" defTabSz="9130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18A1-DFED-413B-BF04-637AA2483EFF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33E5C"/>
                </a:solidFill>
              </a:rPr>
              <a:t>Scope	</a:t>
            </a:r>
            <a:endParaRPr lang="en-GB" dirty="0">
              <a:solidFill>
                <a:srgbClr val="033E5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33E5C"/>
                </a:solidFill>
              </a:rPr>
              <a:t>Dark Blue (Cross and P and Text)</a:t>
            </a:r>
          </a:p>
          <a:p>
            <a:r>
              <a:rPr lang="en-GB" dirty="0" smtClean="0">
                <a:solidFill>
                  <a:srgbClr val="033E5C"/>
                </a:solidFill>
              </a:rPr>
              <a:t>HTML </a:t>
            </a:r>
            <a:r>
              <a:rPr lang="en-GB" dirty="0">
                <a:solidFill>
                  <a:srgbClr val="033E5C"/>
                </a:solidFill>
              </a:rPr>
              <a:t>code:	</a:t>
            </a:r>
            <a:r>
              <a:rPr lang="en-GB" dirty="0" smtClean="0">
                <a:solidFill>
                  <a:srgbClr val="033E5C"/>
                </a:solidFill>
              </a:rPr>
              <a:t>#033E5C</a:t>
            </a:r>
            <a:endParaRPr lang="en-GB" dirty="0">
              <a:solidFill>
                <a:srgbClr val="033E5C"/>
              </a:solidFill>
            </a:endParaRPr>
          </a:p>
          <a:p>
            <a:r>
              <a:rPr lang="en-GB" dirty="0">
                <a:solidFill>
                  <a:srgbClr val="033E5C"/>
                </a:solidFill>
              </a:rPr>
              <a:t>RGB code:	R: </a:t>
            </a:r>
            <a:r>
              <a:rPr lang="en-GB" dirty="0" smtClean="0">
                <a:solidFill>
                  <a:srgbClr val="033E5C"/>
                </a:solidFill>
              </a:rPr>
              <a:t>3 </a:t>
            </a:r>
            <a:r>
              <a:rPr lang="en-GB" dirty="0">
                <a:solidFill>
                  <a:srgbClr val="033E5C"/>
                </a:solidFill>
              </a:rPr>
              <a:t>G: </a:t>
            </a:r>
            <a:r>
              <a:rPr lang="en-GB" dirty="0" smtClean="0">
                <a:solidFill>
                  <a:srgbClr val="033E5C"/>
                </a:solidFill>
              </a:rPr>
              <a:t>62 </a:t>
            </a:r>
            <a:r>
              <a:rPr lang="en-GB" dirty="0">
                <a:solidFill>
                  <a:srgbClr val="033E5C"/>
                </a:solidFill>
              </a:rPr>
              <a:t>B: </a:t>
            </a:r>
            <a:r>
              <a:rPr lang="en-GB" dirty="0" smtClean="0">
                <a:solidFill>
                  <a:srgbClr val="033E5C"/>
                </a:solidFill>
              </a:rPr>
              <a:t>92</a:t>
            </a:r>
            <a:endParaRPr lang="en-GB" dirty="0">
              <a:solidFill>
                <a:srgbClr val="033E5C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smtClean="0">
                <a:solidFill>
                  <a:srgbClr val="84A8B0"/>
                </a:solidFill>
              </a:rPr>
              <a:t>Light Blue ‘C’ or ‘Swirl’</a:t>
            </a:r>
          </a:p>
          <a:p>
            <a:r>
              <a:rPr lang="en-GB" dirty="0">
                <a:solidFill>
                  <a:srgbClr val="84A8B0"/>
                </a:solidFill>
              </a:rPr>
              <a:t>HTML code:	</a:t>
            </a:r>
            <a:r>
              <a:rPr lang="en-GB" dirty="0" smtClean="0">
                <a:solidFill>
                  <a:srgbClr val="84A8B0"/>
                </a:solidFill>
              </a:rPr>
              <a:t>#84A8B0</a:t>
            </a:r>
            <a:endParaRPr lang="en-GB" dirty="0">
              <a:solidFill>
                <a:srgbClr val="84A8B0"/>
              </a:solidFill>
            </a:endParaRPr>
          </a:p>
          <a:p>
            <a:r>
              <a:rPr lang="en-GB" dirty="0">
                <a:solidFill>
                  <a:srgbClr val="84A8B0"/>
                </a:solidFill>
              </a:rPr>
              <a:t>RGB code:	R: </a:t>
            </a:r>
            <a:r>
              <a:rPr lang="en-GB" dirty="0" smtClean="0">
                <a:solidFill>
                  <a:srgbClr val="84A8B0"/>
                </a:solidFill>
              </a:rPr>
              <a:t>132 </a:t>
            </a:r>
            <a:r>
              <a:rPr lang="en-GB" dirty="0">
                <a:solidFill>
                  <a:srgbClr val="84A8B0"/>
                </a:solidFill>
              </a:rPr>
              <a:t>G: </a:t>
            </a:r>
            <a:r>
              <a:rPr lang="en-GB" dirty="0" smtClean="0">
                <a:solidFill>
                  <a:srgbClr val="84A8B0"/>
                </a:solidFill>
              </a:rPr>
              <a:t>168 </a:t>
            </a:r>
            <a:r>
              <a:rPr lang="en-GB" dirty="0">
                <a:solidFill>
                  <a:srgbClr val="84A8B0"/>
                </a:solidFill>
              </a:rPr>
              <a:t>B: </a:t>
            </a:r>
            <a:r>
              <a:rPr lang="en-GB" dirty="0" smtClean="0">
                <a:solidFill>
                  <a:srgbClr val="84A8B0"/>
                </a:solidFill>
              </a:rPr>
              <a:t>176</a:t>
            </a:r>
            <a:endParaRPr lang="en-GB" dirty="0">
              <a:solidFill>
                <a:srgbClr val="84A8B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918901"/>
      </p:ext>
    </p:extLst>
  </p:cSld>
  <p:clrMapOvr>
    <a:masterClrMapping/>
  </p:clrMapOvr>
</p:sld>
</file>

<file path=ppt/theme/theme1.xml><?xml version="1.0" encoding="utf-8"?>
<a:theme xmlns:a="http://schemas.openxmlformats.org/drawingml/2006/main" name="CAST 4x3">
  <a:themeElements>
    <a:clrScheme name="Babcock Colour Palette">
      <a:dk1>
        <a:sysClr val="windowText" lastClr="000000"/>
      </a:dk1>
      <a:lt1>
        <a:sysClr val="window" lastClr="FFFFFF"/>
      </a:lt1>
      <a:dk2>
        <a:srgbClr val="0C499C"/>
      </a:dk2>
      <a:lt2>
        <a:srgbClr val="EEECE1"/>
      </a:lt2>
      <a:accent1>
        <a:srgbClr val="0C499C"/>
      </a:accent1>
      <a:accent2>
        <a:srgbClr val="F26522"/>
      </a:accent2>
      <a:accent3>
        <a:srgbClr val="50787A"/>
      </a:accent3>
      <a:accent4>
        <a:srgbClr val="899639"/>
      </a:accent4>
      <a:accent5>
        <a:srgbClr val="BFBFBF"/>
      </a:accent5>
      <a:accent6>
        <a:srgbClr val="BFD8FA"/>
      </a:accent6>
      <a:hlink>
        <a:srgbClr val="0C499C"/>
      </a:hlink>
      <a:folHlink>
        <a:srgbClr val="F26522"/>
      </a:folHlink>
    </a:clrScheme>
    <a:fontScheme name="Babcock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14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Tahoma</vt:lpstr>
      <vt:lpstr>CAST 4x3</vt:lpstr>
      <vt:lpstr>Scope </vt:lpstr>
    </vt:vector>
  </TitlesOfParts>
  <Company>Plymouth CAST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</dc:title>
  <dc:creator>Marcus Taylor</dc:creator>
  <cp:lastModifiedBy>Marcus Taylor</cp:lastModifiedBy>
  <cp:revision>8</cp:revision>
  <dcterms:created xsi:type="dcterms:W3CDTF">2017-02-23T08:33:40Z</dcterms:created>
  <dcterms:modified xsi:type="dcterms:W3CDTF">2017-02-23T16:24:41Z</dcterms:modified>
</cp:coreProperties>
</file>